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Доклад" id="{7730ad37-03f6-44cd-6874-0d99136de096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11480"/>
            <a:ext cx="8229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2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2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EEA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NVC Maps · бакалаврский проект</a:t>
            </a:r>
            <a:endParaRPr lang="en-US" sz="1300" dirty="0"/>
          </a:p>
        </p:txBody>
      </p:sp>
      <p:sp>
        <p:nvSpPr>
          <p:cNvPr id="3" name="title"/>
          <p:cNvSpPr txBox="1"/>
          <p:nvPr/>
        </p:nvSpPr>
        <p:spPr>
          <a:xfrm>
            <a:off x="457200" y="1463040"/>
            <a:ext cx="7498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 создания игровых 3D-карт по видеозаписи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28346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System for Creating 3D Game Maps from Video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56616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Кирилл Калашников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E2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Руководитель: доцент, кандидат технических наук Сергей Валентинович Авдейчик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114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Телефон снимает место, но не делает из него уровень</a:t>
            </a:r>
            <a:endParaRPr lang="en-US" sz="2600" dirty="0"/>
          </a:p>
        </p:txBody>
      </p:sp>
      <p:sp>
        <p:nvSpPr>
          <p:cNvPr id="3" name="number"/>
          <p:cNvSpPr txBox="1"/>
          <p:nvPr/>
        </p:nvSpPr>
        <p:spPr>
          <a:xfrm>
            <a:off x="457200" y="1783080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6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70 000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292608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авторов карт в Fortnite в 2024 году — почти втрое больше, чем годом раньше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4754880" y="2148840"/>
            <a:ext cx="39319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Опору для персонажа, упрощение и размеры делают вручную. Брак съёмки виден только в игровом движке.</a:t>
            </a:r>
            <a:endParaRPr lang="en-US" sz="1800" dirty="0"/>
          </a:p>
        </p:txBody>
      </p:sp>
      <p:sp>
        <p:nvSpPr>
          <p:cNvPr id="6" name="section-ref"/>
          <p:cNvSpPr txBox="1"/>
          <p:nvPr/>
        </p:nvSpPr>
        <p:spPr>
          <a:xfrm>
            <a:off x="457200" y="47548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Введение: актуальность и проблема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2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114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обход телефоном — и проходимый уровень без ручной доводки</a:t>
            </a:r>
            <a:endParaRPr lang="en-US" sz="2600" dirty="0"/>
          </a:p>
        </p:txBody>
      </p:sp>
      <p:sp>
        <p:nvSpPr>
          <p:cNvPr id="3" name="task-0"/>
          <p:cNvSpPr/>
          <p:nvPr/>
        </p:nvSpPr>
        <p:spPr>
          <a:xfrm>
            <a:off x="457200" y="1600200"/>
            <a:ext cx="1536192" cy="1051560"/>
          </a:xfrm>
          <a:prstGeom prst="roundRect">
            <a:avLst>
              <a:gd name="adj" fmla="val 6957"/>
            </a:avLst>
          </a:prstGeom>
          <a:solidFill>
            <a:srgbClr val="F3F8F7"/>
          </a:solidFill>
          <a:ln w="12700">
            <a:solidFill>
              <a:srgbClr val="CFE9E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30352" y="1655064"/>
            <a:ext cx="1389888" cy="9418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Раздел 1.1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делают сейчас</a:t>
            </a:r>
            <a:endParaRPr lang="en-US" sz="1400" dirty="0"/>
          </a:p>
        </p:txBody>
      </p:sp>
      <p:sp>
        <p:nvSpPr>
          <p:cNvPr id="5" name="task-1"/>
          <p:cNvSpPr/>
          <p:nvPr/>
        </p:nvSpPr>
        <p:spPr>
          <a:xfrm>
            <a:off x="2130552" y="1600200"/>
            <a:ext cx="1536192" cy="1051560"/>
          </a:xfrm>
          <a:prstGeom prst="roundRect">
            <a:avLst>
              <a:gd name="adj" fmla="val 6957"/>
            </a:avLst>
          </a:prstGeom>
          <a:solidFill>
            <a:srgbClr val="F3F8F7"/>
          </a:solidFill>
          <a:ln w="12700">
            <a:solidFill>
              <a:srgbClr val="CFE9E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203704" y="1655064"/>
            <a:ext cx="1389888" cy="9418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Разделы 1.2–1.3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 и аналоги</a:t>
            </a:r>
            <a:endParaRPr lang="en-US" sz="1400" dirty="0"/>
          </a:p>
        </p:txBody>
      </p:sp>
      <p:sp>
        <p:nvSpPr>
          <p:cNvPr id="7" name="task-2"/>
          <p:cNvSpPr/>
          <p:nvPr/>
        </p:nvSpPr>
        <p:spPr>
          <a:xfrm>
            <a:off x="3803904" y="1600200"/>
            <a:ext cx="1536192" cy="1051560"/>
          </a:xfrm>
          <a:prstGeom prst="roundRect">
            <a:avLst>
              <a:gd name="adj" fmla="val 6957"/>
            </a:avLst>
          </a:prstGeom>
          <a:solidFill>
            <a:srgbClr val="F3F8F7"/>
          </a:solidFill>
          <a:ln w="12700">
            <a:solidFill>
              <a:srgbClr val="CFE9E4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877056" y="1655064"/>
            <a:ext cx="1389888" cy="9418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Раздел 2.1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Видение и показатели</a:t>
            </a:r>
            <a:endParaRPr lang="en-US" sz="1400" dirty="0"/>
          </a:p>
        </p:txBody>
      </p:sp>
      <p:sp>
        <p:nvSpPr>
          <p:cNvPr id="9" name="task-3"/>
          <p:cNvSpPr/>
          <p:nvPr/>
        </p:nvSpPr>
        <p:spPr>
          <a:xfrm>
            <a:off x="5477256" y="1600200"/>
            <a:ext cx="1536192" cy="1051560"/>
          </a:xfrm>
          <a:prstGeom prst="roundRect">
            <a:avLst>
              <a:gd name="adj" fmla="val 6957"/>
            </a:avLst>
          </a:prstGeom>
          <a:solidFill>
            <a:srgbClr val="F3F8F7"/>
          </a:solidFill>
          <a:ln w="12700">
            <a:solidFill>
              <a:srgbClr val="CFE9E4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550408" y="1655064"/>
            <a:ext cx="1389888" cy="9418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Разделы 2.5–2.7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Требования</a:t>
            </a:r>
            <a:endParaRPr lang="en-US" sz="1400" dirty="0"/>
          </a:p>
        </p:txBody>
      </p:sp>
      <p:sp>
        <p:nvSpPr>
          <p:cNvPr id="11" name="task-4"/>
          <p:cNvSpPr/>
          <p:nvPr/>
        </p:nvSpPr>
        <p:spPr>
          <a:xfrm>
            <a:off x="7150608" y="1600200"/>
            <a:ext cx="1536192" cy="1051560"/>
          </a:xfrm>
          <a:prstGeom prst="roundRect">
            <a:avLst>
              <a:gd name="adj" fmla="val 6957"/>
            </a:avLst>
          </a:prstGeom>
          <a:solidFill>
            <a:srgbClr val="F3F8F7"/>
          </a:solidFill>
          <a:ln w="12700">
            <a:solidFill>
              <a:srgbClr val="CFE9E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223760" y="1655064"/>
            <a:ext cx="1389888" cy="9418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Разделы 2.8–2.10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Право, риски, оценка</a:t>
            </a:r>
            <a:endParaRPr lang="en-US" sz="1400" dirty="0"/>
          </a:p>
        </p:txBody>
      </p:sp>
      <p:sp>
        <p:nvSpPr>
          <p:cNvPr id="13" name="card-0"/>
          <p:cNvSpPr/>
          <p:nvPr/>
        </p:nvSpPr>
        <p:spPr>
          <a:xfrm>
            <a:off x="457200" y="2880360"/>
            <a:ext cx="39776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30352" y="2935224"/>
            <a:ext cx="3831336" cy="8046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Объект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Создание игрового уровня по реальному месту</a:t>
            </a:r>
            <a:endParaRPr lang="en-US" sz="1400" dirty="0"/>
          </a:p>
        </p:txBody>
      </p:sp>
      <p:sp>
        <p:nvSpPr>
          <p:cNvPr id="15" name="card-1"/>
          <p:cNvSpPr/>
          <p:nvPr/>
        </p:nvSpPr>
        <p:spPr>
          <a:xfrm>
            <a:off x="4709160" y="2880360"/>
            <a:ext cx="39776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782312" y="2935224"/>
            <a:ext cx="3831336" cy="8046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Предмет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съёмки, сборка карты, проверка ходьбой</a:t>
            </a:r>
            <a:endParaRPr lang="en-US" sz="1400" dirty="0"/>
          </a:p>
        </p:txBody>
      </p:sp>
      <p:sp>
        <p:nvSpPr>
          <p:cNvPr id="17" name="section-ref"/>
          <p:cNvSpPr txBox="1"/>
          <p:nvPr/>
        </p:nvSpPr>
        <p:spPr>
          <a:xfrm>
            <a:off x="457200" y="47548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Введение: цель и задачи, объект и предмет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2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114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Время теряется на ручной доводке, данные — при экспорте</a:t>
            </a:r>
            <a:endParaRPr lang="en-US" sz="2600" dirty="0"/>
          </a:p>
        </p:txBody>
      </p:sp>
      <p:sp>
        <p:nvSpPr>
          <p:cNvPr id="3" name="step-0"/>
          <p:cNvSpPr/>
          <p:nvPr/>
        </p:nvSpPr>
        <p:spPr>
          <a:xfrm>
            <a:off x="457200" y="1600200"/>
            <a:ext cx="1280160" cy="868680"/>
          </a:xfrm>
          <a:prstGeom prst="roundRect">
            <a:avLst>
              <a:gd name="adj" fmla="val 8421"/>
            </a:avLst>
          </a:prstGeom>
          <a:solidFill>
            <a:srgbClr val="F3F4F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600200"/>
            <a:ext cx="1280160" cy="868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Снять</a:t>
            </a:r>
            <a:endParaRPr lang="en-US" sz="1400" dirty="0"/>
          </a:p>
        </p:txBody>
      </p:sp>
      <p:sp>
        <p:nvSpPr>
          <p:cNvPr id="5" name="step-1"/>
          <p:cNvSpPr/>
          <p:nvPr/>
        </p:nvSpPr>
        <p:spPr>
          <a:xfrm>
            <a:off x="1847088" y="1600200"/>
            <a:ext cx="1280160" cy="868680"/>
          </a:xfrm>
          <a:prstGeom prst="roundRect">
            <a:avLst>
              <a:gd name="adj" fmla="val 8421"/>
            </a:avLst>
          </a:prstGeom>
          <a:solidFill>
            <a:srgbClr val="F3F4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847088" y="1600200"/>
            <a:ext cx="1280160" cy="868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Выгрузить</a:t>
            </a:r>
            <a:endParaRPr lang="en-US" sz="1400" dirty="0"/>
          </a:p>
        </p:txBody>
      </p:sp>
      <p:sp>
        <p:nvSpPr>
          <p:cNvPr id="7" name="step-2"/>
          <p:cNvSpPr/>
          <p:nvPr/>
        </p:nvSpPr>
        <p:spPr>
          <a:xfrm>
            <a:off x="3236976" y="1600200"/>
            <a:ext cx="1280160" cy="868680"/>
          </a:xfrm>
          <a:prstGeom prst="roundRect">
            <a:avLst>
              <a:gd name="adj" fmla="val 8421"/>
            </a:avLst>
          </a:prstGeom>
          <a:solidFill>
            <a:srgbClr val="FDE8E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236976" y="1600200"/>
            <a:ext cx="1280160" cy="868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42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Почистить</a:t>
            </a:r>
            <a:endParaRPr lang="en-US" sz="14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B42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вручную</a:t>
            </a:r>
            <a:endParaRPr lang="en-US" sz="1400" dirty="0"/>
          </a:p>
        </p:txBody>
      </p:sp>
      <p:sp>
        <p:nvSpPr>
          <p:cNvPr id="9" name="step-3"/>
          <p:cNvSpPr/>
          <p:nvPr/>
        </p:nvSpPr>
        <p:spPr>
          <a:xfrm>
            <a:off x="4626864" y="1600200"/>
            <a:ext cx="1280160" cy="868680"/>
          </a:xfrm>
          <a:prstGeom prst="roundRect">
            <a:avLst>
              <a:gd name="adj" fmla="val 8421"/>
            </a:avLst>
          </a:prstGeom>
          <a:solidFill>
            <a:srgbClr val="FDE8E7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26864" y="1600200"/>
            <a:ext cx="1280160" cy="868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42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Построить опору</a:t>
            </a:r>
            <a:endParaRPr lang="en-US" sz="14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B42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вручную</a:t>
            </a:r>
            <a:endParaRPr lang="en-US" sz="1400" dirty="0"/>
          </a:p>
        </p:txBody>
      </p:sp>
      <p:sp>
        <p:nvSpPr>
          <p:cNvPr id="11" name="step-4"/>
          <p:cNvSpPr/>
          <p:nvPr/>
        </p:nvSpPr>
        <p:spPr>
          <a:xfrm>
            <a:off x="6016752" y="1600200"/>
            <a:ext cx="1280160" cy="868680"/>
          </a:xfrm>
          <a:prstGeom prst="roundRect">
            <a:avLst>
              <a:gd name="adj" fmla="val 8421"/>
            </a:avLst>
          </a:prstGeom>
          <a:solidFill>
            <a:srgbClr val="FDE8E7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016752" y="1600200"/>
            <a:ext cx="1280160" cy="868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42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Выставить размеры</a:t>
            </a:r>
            <a:endParaRPr lang="en-US" sz="14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B42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теряются</a:t>
            </a:r>
            <a:endParaRPr lang="en-US" sz="1400" dirty="0"/>
          </a:p>
        </p:txBody>
      </p:sp>
      <p:sp>
        <p:nvSpPr>
          <p:cNvPr id="13" name="step-5"/>
          <p:cNvSpPr/>
          <p:nvPr/>
        </p:nvSpPr>
        <p:spPr>
          <a:xfrm>
            <a:off x="7406640" y="1600200"/>
            <a:ext cx="1280160" cy="868680"/>
          </a:xfrm>
          <a:prstGeom prst="roundRect">
            <a:avLst>
              <a:gd name="adj" fmla="val 8421"/>
            </a:avLst>
          </a:prstGeom>
          <a:solidFill>
            <a:srgbClr val="FFF4E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406640" y="1600200"/>
            <a:ext cx="1280160" cy="868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547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Проверить</a:t>
            </a:r>
            <a:endParaRPr lang="en-US" sz="14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B547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в движке</a:t>
            </a:r>
            <a:endParaRPr lang="en-US" sz="1400" dirty="0"/>
          </a:p>
        </p:txBody>
      </p:sp>
      <p:sp>
        <p:nvSpPr>
          <p:cNvPr id="15" name="stakeholder-0"/>
          <p:cNvSpPr/>
          <p:nvPr/>
        </p:nvSpPr>
        <p:spPr>
          <a:xfrm>
            <a:off x="457200" y="2697480"/>
            <a:ext cx="4046220" cy="685800"/>
          </a:xfrm>
          <a:prstGeom prst="roundRect">
            <a:avLst>
              <a:gd name="adj" fmla="val 10667"/>
            </a:avLst>
          </a:prstGeom>
          <a:solidFill>
            <a:srgbClr val="ECFDF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30352" y="2752344"/>
            <a:ext cx="3899916" cy="5760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Сильное влияние, высокий интерес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Пользователи, владелец продукта</a:t>
            </a:r>
            <a:endParaRPr lang="en-US" sz="1400" dirty="0"/>
          </a:p>
        </p:txBody>
      </p:sp>
      <p:sp>
        <p:nvSpPr>
          <p:cNvPr id="17" name="stakeholder-1"/>
          <p:cNvSpPr/>
          <p:nvPr/>
        </p:nvSpPr>
        <p:spPr>
          <a:xfrm>
            <a:off x="4640580" y="2697480"/>
            <a:ext cx="404622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713732" y="2752344"/>
            <a:ext cx="3899916" cy="5760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Сильное влияние, низкий интерес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Apple, игровые движки, закон о данных</a:t>
            </a:r>
            <a:endParaRPr lang="en-US" sz="1400" dirty="0"/>
          </a:p>
        </p:txBody>
      </p:sp>
      <p:sp>
        <p:nvSpPr>
          <p:cNvPr id="19" name="stakeholder-2"/>
          <p:cNvSpPr/>
          <p:nvPr/>
        </p:nvSpPr>
        <p:spPr>
          <a:xfrm>
            <a:off x="457200" y="3520440"/>
            <a:ext cx="404622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30352" y="3575304"/>
            <a:ext cx="3899916" cy="5760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Среднее влияние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Хостинг, конкуренты</a:t>
            </a:r>
            <a:endParaRPr lang="en-US" sz="1400" dirty="0"/>
          </a:p>
        </p:txBody>
      </p:sp>
      <p:sp>
        <p:nvSpPr>
          <p:cNvPr id="21" name="stakeholder-3"/>
          <p:cNvSpPr/>
          <p:nvPr/>
        </p:nvSpPr>
        <p:spPr>
          <a:xfrm>
            <a:off x="4640580" y="3520440"/>
            <a:ext cx="404622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713732" y="3575304"/>
            <a:ext cx="3899916" cy="5760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Слабое влияние, высокий интерес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Игрок, владелец места, человек в кадре</a:t>
            </a:r>
            <a:endParaRPr lang="en-US" sz="1400" dirty="0"/>
          </a:p>
        </p:txBody>
      </p:sp>
      <p:sp>
        <p:nvSpPr>
          <p:cNvPr id="23" name="section-ref"/>
          <p:cNvSpPr txBox="1"/>
          <p:nvPr/>
        </p:nvSpPr>
        <p:spPr>
          <a:xfrm>
            <a:off x="457200" y="47548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Разделы 1.1 и 2.2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2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114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Сканеры делают модель для просмотра, а не уровень</a:t>
            </a:r>
            <a:endParaRPr lang="en-US" sz="2600" dirty="0"/>
          </a:p>
        </p:txBody>
      </p:sp>
      <p:graphicFrame>
        <p:nvGraphicFramePr>
          <p:cNvPr id="6" name="analog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00200"/>
          <a:ext cx="822960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1920240"/>
                <a:gridCol w="1371600"/>
                <a:gridCol w="1097280"/>
                <a:gridCol w="137160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Polycam, Scaniverse, KIRI Engine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World Labs Marble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Video2Game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NVC Maps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Размеры в метрах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B423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✕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B423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✕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Лёгкая опора для персонажа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B423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✕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5470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частично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Проверка ходьбой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B423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✕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B5470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частично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118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Отказ с причиной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B423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✕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B423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✕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800" b="1" dirty="0">
                          <a:solidFill>
                            <a:srgbClr val="B423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✕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0F766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142232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3741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Никто не отдаёт сразу опору в метрах, проверку ходьбой и честный отказ.</a:t>
            </a:r>
            <a:endParaRPr lang="en-US" sz="1700" dirty="0"/>
          </a:p>
        </p:txBody>
      </p:sp>
      <p:sp>
        <p:nvSpPr>
          <p:cNvPr id="5" name="section-ref"/>
          <p:cNvSpPr txBox="1"/>
          <p:nvPr/>
        </p:nvSpPr>
        <p:spPr>
          <a:xfrm>
            <a:off x="457200" y="47548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Разделы 1.3–1.4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2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114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Снял — прошёл по уровню в браузере — забрал в движок</a:t>
            </a:r>
            <a:endParaRPr lang="en-US" sz="2600" dirty="0"/>
          </a:p>
        </p:txBody>
      </p:sp>
      <p:sp>
        <p:nvSpPr>
          <p:cNvPr id="3" name="tile-0"/>
          <p:cNvSpPr/>
          <p:nvPr/>
        </p:nvSpPr>
        <p:spPr>
          <a:xfrm>
            <a:off x="457200" y="1600200"/>
            <a:ext cx="1954530" cy="1005840"/>
          </a:xfrm>
          <a:prstGeom prst="roundRect">
            <a:avLst>
              <a:gd name="adj" fmla="val 7273"/>
            </a:avLst>
          </a:prstGeom>
          <a:solidFill>
            <a:srgbClr val="0F172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30352" y="1655064"/>
            <a:ext cx="1808226" cy="89611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Уровень без ручной доводки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0% → 100%</a:t>
            </a:r>
            <a:endParaRPr lang="en-US" sz="1400" dirty="0"/>
          </a:p>
        </p:txBody>
      </p:sp>
      <p:sp>
        <p:nvSpPr>
          <p:cNvPr id="5" name="tile-1"/>
          <p:cNvSpPr/>
          <p:nvPr/>
        </p:nvSpPr>
        <p:spPr>
          <a:xfrm>
            <a:off x="2548890" y="1600200"/>
            <a:ext cx="1954530" cy="1005840"/>
          </a:xfrm>
          <a:prstGeom prst="roundRect">
            <a:avLst>
              <a:gd name="adj" fmla="val 7273"/>
            </a:avLst>
          </a:prstGeom>
          <a:solidFill>
            <a:srgbClr val="0F172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622042" y="1655064"/>
            <a:ext cx="1808226" cy="89611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отправки до проверки ходьбой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2–4 часа → до 15 минут</a:t>
            </a:r>
            <a:endParaRPr lang="en-US" sz="1400" dirty="0"/>
          </a:p>
        </p:txBody>
      </p:sp>
      <p:sp>
        <p:nvSpPr>
          <p:cNvPr id="7" name="tile-2"/>
          <p:cNvSpPr/>
          <p:nvPr/>
        </p:nvSpPr>
        <p:spPr>
          <a:xfrm>
            <a:off x="4640580" y="1600200"/>
            <a:ext cx="1954530" cy="1005840"/>
          </a:xfrm>
          <a:prstGeom prst="roundRect">
            <a:avLst>
              <a:gd name="adj" fmla="val 7273"/>
            </a:avLst>
          </a:prstGeom>
          <a:solidFill>
            <a:srgbClr val="0F172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713732" y="1655064"/>
            <a:ext cx="1808226" cy="89611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Брак получает отказ с причиной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0% → 100%</a:t>
            </a:r>
            <a:endParaRPr lang="en-US" sz="1400" dirty="0"/>
          </a:p>
        </p:txBody>
      </p:sp>
      <p:sp>
        <p:nvSpPr>
          <p:cNvPr id="9" name="tile-3"/>
          <p:cNvSpPr/>
          <p:nvPr/>
        </p:nvSpPr>
        <p:spPr>
          <a:xfrm>
            <a:off x="6732270" y="1600200"/>
            <a:ext cx="1954530" cy="1005840"/>
          </a:xfrm>
          <a:prstGeom prst="roundRect">
            <a:avLst>
              <a:gd name="adj" fmla="val 7273"/>
            </a:avLst>
          </a:prstGeom>
          <a:solidFill>
            <a:srgbClr val="0F172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05422" y="1655064"/>
            <a:ext cx="1808226" cy="89611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Треугольников в карте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сотни тысяч → до 50 000</a:t>
            </a:r>
            <a:endParaRPr lang="en-US" sz="1400" dirty="0"/>
          </a:p>
        </p:txBody>
      </p:sp>
      <p:sp>
        <p:nvSpPr>
          <p:cNvPr id="11" name="scope-in"/>
          <p:cNvSpPr/>
          <p:nvPr/>
        </p:nvSpPr>
        <p:spPr>
          <a:xfrm>
            <a:off x="457200" y="2834640"/>
            <a:ext cx="3977640" cy="1051560"/>
          </a:xfrm>
          <a:prstGeom prst="roundRect">
            <a:avLst>
              <a:gd name="adj" fmla="val 6957"/>
            </a:avLst>
          </a:prstGeom>
          <a:solidFill>
            <a:srgbClr val="ECFDF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30352" y="2889504"/>
            <a:ext cx="3831336" cy="9418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Входит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Съёмка на iPhone с датчиком глубины, сборка на сервере, проверка в браузере, файлы для движков</a:t>
            </a:r>
            <a:endParaRPr lang="en-US" sz="1400" dirty="0"/>
          </a:p>
        </p:txBody>
      </p:sp>
      <p:sp>
        <p:nvSpPr>
          <p:cNvPr id="13" name="scope-out"/>
          <p:cNvSpPr/>
          <p:nvPr/>
        </p:nvSpPr>
        <p:spPr>
          <a:xfrm>
            <a:off x="4709160" y="2834640"/>
            <a:ext cx="3977640" cy="1051560"/>
          </a:xfrm>
          <a:prstGeom prst="roundRect">
            <a:avLst>
              <a:gd name="adj" fmla="val 6957"/>
            </a:avLst>
          </a:prstGeom>
          <a:solidFill>
            <a:srgbClr val="F3F4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782312" y="2889504"/>
            <a:ext cx="3831336" cy="9418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входит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500" b="1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Игра, Android, текстуры, панель администрирования</a:t>
            </a:r>
            <a:endParaRPr lang="en-US" sz="1400" dirty="0"/>
          </a:p>
        </p:txBody>
      </p:sp>
      <p:sp>
        <p:nvSpPr>
          <p:cNvPr id="15" name="section-ref"/>
          <p:cNvSpPr txBox="1"/>
          <p:nvPr/>
        </p:nvSpPr>
        <p:spPr>
          <a:xfrm>
            <a:off x="457200" y="47548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Разделы 2.1 и 2.3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2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114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Шесть эпиков ведут к показателям; ключевая история — ходьба по карте</a:t>
            </a:r>
            <a:endParaRPr lang="en-US" sz="2600" dirty="0"/>
          </a:p>
        </p:txBody>
      </p:sp>
      <p:sp>
        <p:nvSpPr>
          <p:cNvPr id="3" name="trace-0"/>
          <p:cNvSpPr/>
          <p:nvPr/>
        </p:nvSpPr>
        <p:spPr>
          <a:xfrm>
            <a:off x="457200" y="1600200"/>
            <a:ext cx="1851660" cy="685800"/>
          </a:xfrm>
          <a:prstGeom prst="roundRect">
            <a:avLst>
              <a:gd name="adj" fmla="val 10667"/>
            </a:avLst>
          </a:prstGeom>
          <a:solidFill>
            <a:srgbClr val="F3F4F6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600200"/>
            <a:ext cx="1851660" cy="685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Цель: без ручной доводки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2308860" y="1600200"/>
            <a:ext cx="274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6" name="trace-1"/>
          <p:cNvSpPr/>
          <p:nvPr/>
        </p:nvSpPr>
        <p:spPr>
          <a:xfrm>
            <a:off x="2583180" y="1600200"/>
            <a:ext cx="1851660" cy="685800"/>
          </a:xfrm>
          <a:prstGeom prst="roundRect">
            <a:avLst>
              <a:gd name="adj" fmla="val 10667"/>
            </a:avLst>
          </a:prstGeom>
          <a:solidFill>
            <a:srgbClr val="F3F4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83180" y="1600200"/>
            <a:ext cx="1851660" cy="685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Показатель: проходимый уровень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434840" y="1600200"/>
            <a:ext cx="274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9" name="trace-2"/>
          <p:cNvSpPr/>
          <p:nvPr/>
        </p:nvSpPr>
        <p:spPr>
          <a:xfrm>
            <a:off x="4709160" y="1600200"/>
            <a:ext cx="1851660" cy="685800"/>
          </a:xfrm>
          <a:prstGeom prst="roundRect">
            <a:avLst>
              <a:gd name="adj" fmla="val 10667"/>
            </a:avLst>
          </a:prstGeom>
          <a:solidFill>
            <a:srgbClr val="F3F4F6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709160" y="1600200"/>
            <a:ext cx="1851660" cy="685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Эпики: сборка, ходьба, файлы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6560820" y="1600200"/>
            <a:ext cx="274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2" name="trace-3"/>
          <p:cNvSpPr/>
          <p:nvPr/>
        </p:nvSpPr>
        <p:spPr>
          <a:xfrm>
            <a:off x="6835140" y="1600200"/>
            <a:ext cx="1851660" cy="685800"/>
          </a:xfrm>
          <a:prstGeom prst="roundRect">
            <a:avLst>
              <a:gd name="adj" fmla="val 10667"/>
            </a:avLst>
          </a:prstGeom>
          <a:solidFill>
            <a:srgbClr val="0F766E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35140" y="1600200"/>
            <a:ext cx="1851660" cy="685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История: пройти по карте в браузере</a:t>
            </a:r>
            <a:endParaRPr lang="en-US" sz="1400" dirty="0"/>
          </a:p>
        </p:txBody>
      </p:sp>
      <p:sp>
        <p:nvSpPr>
          <p:cNvPr id="14" name="epic-0"/>
          <p:cNvSpPr/>
          <p:nvPr/>
        </p:nvSpPr>
        <p:spPr>
          <a:xfrm>
            <a:off x="457200" y="2514600"/>
            <a:ext cx="2651760" cy="411480"/>
          </a:xfrm>
          <a:prstGeom prst="roundRect">
            <a:avLst>
              <a:gd name="adj" fmla="val 17778"/>
            </a:avLst>
          </a:prstGeom>
          <a:solidFill>
            <a:srgbClr val="F3F4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57200" y="2514600"/>
            <a:ext cx="265176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Съёмка и проверка</a:t>
            </a:r>
            <a:endParaRPr lang="en-US" sz="1400" dirty="0"/>
          </a:p>
        </p:txBody>
      </p:sp>
      <p:sp>
        <p:nvSpPr>
          <p:cNvPr id="16" name="epic-1"/>
          <p:cNvSpPr/>
          <p:nvPr/>
        </p:nvSpPr>
        <p:spPr>
          <a:xfrm>
            <a:off x="3246120" y="2514600"/>
            <a:ext cx="2651760" cy="411480"/>
          </a:xfrm>
          <a:prstGeom prst="roundRect">
            <a:avLst>
              <a:gd name="adj" fmla="val 17778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3246120" y="2514600"/>
            <a:ext cx="265176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Отправка и задания</a:t>
            </a:r>
            <a:endParaRPr lang="en-US" sz="1400" dirty="0"/>
          </a:p>
        </p:txBody>
      </p:sp>
      <p:sp>
        <p:nvSpPr>
          <p:cNvPr id="18" name="epic-2"/>
          <p:cNvSpPr/>
          <p:nvPr/>
        </p:nvSpPr>
        <p:spPr>
          <a:xfrm>
            <a:off x="6035040" y="2514600"/>
            <a:ext cx="2651760" cy="411480"/>
          </a:xfrm>
          <a:prstGeom prst="roundRect">
            <a:avLst>
              <a:gd name="adj" fmla="val 17778"/>
            </a:avLst>
          </a:prstGeom>
          <a:solidFill>
            <a:srgbClr val="F3F4F6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035040" y="2514600"/>
            <a:ext cx="265176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Сборка и отчёт</a:t>
            </a:r>
            <a:endParaRPr lang="en-US" sz="1400" dirty="0"/>
          </a:p>
        </p:txBody>
      </p:sp>
      <p:sp>
        <p:nvSpPr>
          <p:cNvPr id="20" name="epic-3"/>
          <p:cNvSpPr/>
          <p:nvPr/>
        </p:nvSpPr>
        <p:spPr>
          <a:xfrm>
            <a:off x="457200" y="3017520"/>
            <a:ext cx="2651760" cy="411480"/>
          </a:xfrm>
          <a:prstGeom prst="roundRect">
            <a:avLst>
              <a:gd name="adj" fmla="val 17778"/>
            </a:avLst>
          </a:prstGeom>
          <a:solidFill>
            <a:srgbClr val="0F766E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457200" y="3017520"/>
            <a:ext cx="265176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Ходьба по карте</a:t>
            </a:r>
            <a:endParaRPr lang="en-US" sz="1400" dirty="0"/>
          </a:p>
        </p:txBody>
      </p:sp>
      <p:sp>
        <p:nvSpPr>
          <p:cNvPr id="22" name="epic-4"/>
          <p:cNvSpPr/>
          <p:nvPr/>
        </p:nvSpPr>
        <p:spPr>
          <a:xfrm>
            <a:off x="3246120" y="3017520"/>
            <a:ext cx="2651760" cy="411480"/>
          </a:xfrm>
          <a:prstGeom prst="roundRect">
            <a:avLst>
              <a:gd name="adj" fmla="val 17778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3246120" y="3017520"/>
            <a:ext cx="265176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Файлы для движка</a:t>
            </a:r>
            <a:endParaRPr lang="en-US" sz="1400" dirty="0"/>
          </a:p>
        </p:txBody>
      </p:sp>
      <p:sp>
        <p:nvSpPr>
          <p:cNvPr id="24" name="epic-5"/>
          <p:cNvSpPr/>
          <p:nvPr/>
        </p:nvSpPr>
        <p:spPr>
          <a:xfrm>
            <a:off x="6035040" y="3017520"/>
            <a:ext cx="2651760" cy="411480"/>
          </a:xfrm>
          <a:prstGeom prst="roundRect">
            <a:avLst>
              <a:gd name="adj" fmla="val 17778"/>
            </a:avLst>
          </a:prstGeom>
          <a:solidFill>
            <a:srgbClr val="F3F4F6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035040" y="3017520"/>
            <a:ext cx="265176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Тестовая ссылка</a:t>
            </a:r>
            <a:endParaRPr lang="en-US" sz="1400" dirty="0"/>
          </a:p>
        </p:txBody>
      </p:sp>
      <p:sp>
        <p:nvSpPr>
          <p:cNvPr id="26" name="step-0"/>
          <p:cNvSpPr/>
          <p:nvPr/>
        </p:nvSpPr>
        <p:spPr>
          <a:xfrm>
            <a:off x="457200" y="3657600"/>
            <a:ext cx="1558138" cy="731520"/>
          </a:xfrm>
          <a:prstGeom prst="roundRect">
            <a:avLst>
              <a:gd name="adj" fmla="val 10000"/>
            </a:avLst>
          </a:prstGeom>
          <a:solidFill>
            <a:srgbClr val="F3F8F7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457200" y="3657600"/>
            <a:ext cx="1558138" cy="731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Рамка зоны</a:t>
            </a:r>
            <a:endParaRPr lang="en-US" sz="1400" dirty="0"/>
          </a:p>
        </p:txBody>
      </p:sp>
      <p:sp>
        <p:nvSpPr>
          <p:cNvPr id="28" name="step-1"/>
          <p:cNvSpPr/>
          <p:nvPr/>
        </p:nvSpPr>
        <p:spPr>
          <a:xfrm>
            <a:off x="2125066" y="3657600"/>
            <a:ext cx="1558138" cy="731520"/>
          </a:xfrm>
          <a:prstGeom prst="roundRect">
            <a:avLst>
              <a:gd name="adj" fmla="val 10000"/>
            </a:avLst>
          </a:prstGeom>
          <a:solidFill>
            <a:srgbClr val="F3F8F7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2125066" y="3657600"/>
            <a:ext cx="1558138" cy="731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Обход 10–30 секунд</a:t>
            </a:r>
            <a:endParaRPr lang="en-US" sz="1400" dirty="0"/>
          </a:p>
        </p:txBody>
      </p:sp>
      <p:sp>
        <p:nvSpPr>
          <p:cNvPr id="30" name="step-2"/>
          <p:cNvSpPr/>
          <p:nvPr/>
        </p:nvSpPr>
        <p:spPr>
          <a:xfrm>
            <a:off x="3792931" y="3657600"/>
            <a:ext cx="1558138" cy="731520"/>
          </a:xfrm>
          <a:prstGeom prst="roundRect">
            <a:avLst>
              <a:gd name="adj" fmla="val 10000"/>
            </a:avLst>
          </a:prstGeom>
          <a:solidFill>
            <a:srgbClr val="FFF4E5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3792931" y="3657600"/>
            <a:ext cx="1558138" cy="731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547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записи</a:t>
            </a:r>
            <a:endParaRPr lang="en-US" sz="14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B547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 — «Переснять»</a:t>
            </a:r>
            <a:endParaRPr lang="en-US" sz="1400" dirty="0"/>
          </a:p>
        </p:txBody>
      </p:sp>
      <p:sp>
        <p:nvSpPr>
          <p:cNvPr id="32" name="step-3"/>
          <p:cNvSpPr/>
          <p:nvPr/>
        </p:nvSpPr>
        <p:spPr>
          <a:xfrm>
            <a:off x="5460797" y="3657600"/>
            <a:ext cx="1558138" cy="731520"/>
          </a:xfrm>
          <a:prstGeom prst="roundRect">
            <a:avLst>
              <a:gd name="adj" fmla="val 10000"/>
            </a:avLst>
          </a:prstGeom>
          <a:solidFill>
            <a:srgbClr val="F3F8F7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5460797" y="3657600"/>
            <a:ext cx="1558138" cy="731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Отправить</a:t>
            </a:r>
            <a:endParaRPr lang="en-US" sz="1400" dirty="0"/>
          </a:p>
        </p:txBody>
      </p:sp>
      <p:sp>
        <p:nvSpPr>
          <p:cNvPr id="34" name="step-4"/>
          <p:cNvSpPr/>
          <p:nvPr/>
        </p:nvSpPr>
        <p:spPr>
          <a:xfrm>
            <a:off x="7128662" y="3657600"/>
            <a:ext cx="1558138" cy="731520"/>
          </a:xfrm>
          <a:prstGeom prst="roundRect">
            <a:avLst>
              <a:gd name="adj" fmla="val 10000"/>
            </a:avLst>
          </a:prstGeom>
          <a:solidFill>
            <a:srgbClr val="F3F8F7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7128662" y="3657600"/>
            <a:ext cx="1558138" cy="731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Задание в очереди</a:t>
            </a:r>
            <a:endParaRPr lang="en-US" sz="1400" dirty="0"/>
          </a:p>
        </p:txBody>
      </p:sp>
      <p:sp>
        <p:nvSpPr>
          <p:cNvPr id="36" name="section-ref"/>
          <p:cNvSpPr txBox="1"/>
          <p:nvPr/>
        </p:nvSpPr>
        <p:spPr>
          <a:xfrm>
            <a:off x="457200" y="47548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Разделы 2.5–2.6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2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114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Быстро, только своим и по закону</a:t>
            </a:r>
            <a:endParaRPr lang="en-US" sz="2600" dirty="0"/>
          </a:p>
        </p:txBody>
      </p:sp>
      <p:sp>
        <p:nvSpPr>
          <p:cNvPr id="3" name="tile-0"/>
          <p:cNvSpPr/>
          <p:nvPr/>
        </p:nvSpPr>
        <p:spPr>
          <a:xfrm>
            <a:off x="457200" y="1600200"/>
            <a:ext cx="1954530" cy="1005840"/>
          </a:xfrm>
          <a:prstGeom prst="roundRect">
            <a:avLst>
              <a:gd name="adj" fmla="val 7273"/>
            </a:avLst>
          </a:prstGeom>
          <a:solidFill>
            <a:srgbClr val="0F172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30352" y="1655064"/>
            <a:ext cx="1808226" cy="89611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Сборка карты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10 минут</a:t>
            </a:r>
            <a:endParaRPr lang="en-US" sz="1400" dirty="0"/>
          </a:p>
        </p:txBody>
      </p:sp>
      <p:sp>
        <p:nvSpPr>
          <p:cNvPr id="5" name="tile-1"/>
          <p:cNvSpPr/>
          <p:nvPr/>
        </p:nvSpPr>
        <p:spPr>
          <a:xfrm>
            <a:off x="2548890" y="1600200"/>
            <a:ext cx="1954530" cy="1005840"/>
          </a:xfrm>
          <a:prstGeom prst="roundRect">
            <a:avLst>
              <a:gd name="adj" fmla="val 7273"/>
            </a:avLst>
          </a:prstGeom>
          <a:solidFill>
            <a:srgbClr val="0F172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622042" y="1655064"/>
            <a:ext cx="1808226" cy="89611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Открыть карту в браузере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10 секунд</a:t>
            </a:r>
            <a:endParaRPr lang="en-US" sz="1400" dirty="0"/>
          </a:p>
        </p:txBody>
      </p:sp>
      <p:sp>
        <p:nvSpPr>
          <p:cNvPr id="7" name="tile-2"/>
          <p:cNvSpPr/>
          <p:nvPr/>
        </p:nvSpPr>
        <p:spPr>
          <a:xfrm>
            <a:off x="4640580" y="1600200"/>
            <a:ext cx="1954530" cy="1005840"/>
          </a:xfrm>
          <a:prstGeom prst="roundRect">
            <a:avLst>
              <a:gd name="adj" fmla="val 7273"/>
            </a:avLst>
          </a:prstGeom>
          <a:solidFill>
            <a:srgbClr val="0F172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713732" y="1655064"/>
            <a:ext cx="1808226" cy="89611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Сервис доступен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меньше 99% времени</a:t>
            </a:r>
            <a:endParaRPr lang="en-US" sz="1400" dirty="0"/>
          </a:p>
        </p:txBody>
      </p:sp>
      <p:sp>
        <p:nvSpPr>
          <p:cNvPr id="9" name="tile-3"/>
          <p:cNvSpPr/>
          <p:nvPr/>
        </p:nvSpPr>
        <p:spPr>
          <a:xfrm>
            <a:off x="6732270" y="1600200"/>
            <a:ext cx="1954530" cy="1005840"/>
          </a:xfrm>
          <a:prstGeom prst="roundRect">
            <a:avLst>
              <a:gd name="adj" fmla="val 7273"/>
            </a:avLst>
          </a:prstGeom>
          <a:solidFill>
            <a:srgbClr val="0F172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05422" y="1655064"/>
            <a:ext cx="1808226" cy="89611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Доступность веб-страниц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уровень AA</a:t>
            </a:r>
            <a:endParaRPr lang="en-US" sz="1400" dirty="0"/>
          </a:p>
        </p:txBody>
      </p:sp>
      <p:sp>
        <p:nvSpPr>
          <p:cNvPr id="11" name="legal-0"/>
          <p:cNvSpPr/>
          <p:nvPr/>
        </p:nvSpPr>
        <p:spPr>
          <a:xfrm>
            <a:off x="457200" y="2834640"/>
            <a:ext cx="195453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30352" y="2889504"/>
            <a:ext cx="1808226" cy="11704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Своя съёмка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Договор с пользователем — регламент Евросоюза о защите данных, статья 6</a:t>
            </a:r>
            <a:endParaRPr lang="en-US" sz="1400" dirty="0"/>
          </a:p>
        </p:txBody>
      </p:sp>
      <p:sp>
        <p:nvSpPr>
          <p:cNvPr id="13" name="legal-1"/>
          <p:cNvSpPr/>
          <p:nvPr/>
        </p:nvSpPr>
        <p:spPr>
          <a:xfrm>
            <a:off x="2548890" y="2834640"/>
            <a:ext cx="195453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2622042" y="2889504"/>
            <a:ext cx="1808226" cy="11704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Случайные люди в кадре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Законный интерес; лица крупным планом не публикуются</a:t>
            </a:r>
            <a:endParaRPr lang="en-US" sz="1400" dirty="0"/>
          </a:p>
        </p:txBody>
      </p:sp>
      <p:sp>
        <p:nvSpPr>
          <p:cNvPr id="15" name="legal-2"/>
          <p:cNvSpPr/>
          <p:nvPr/>
        </p:nvSpPr>
        <p:spPr>
          <a:xfrm>
            <a:off x="4640580" y="2834640"/>
            <a:ext cx="195453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713732" y="2889504"/>
            <a:ext cx="1808226" cy="11704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Хранение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90 дней, удаление по запросу — до 30 дней</a:t>
            </a:r>
            <a:endParaRPr lang="en-US" sz="1400" dirty="0"/>
          </a:p>
        </p:txBody>
      </p:sp>
      <p:sp>
        <p:nvSpPr>
          <p:cNvPr id="17" name="legal-3"/>
          <p:cNvSpPr/>
          <p:nvPr/>
        </p:nvSpPr>
        <p:spPr>
          <a:xfrm>
            <a:off x="6732270" y="2834640"/>
            <a:ext cx="195453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805422" y="2889504"/>
            <a:ext cx="1808226" cy="11704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Библиотеки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открытые лицензии</a:t>
            </a:r>
            <a:endParaRPr lang="en-US" sz="1400" dirty="0"/>
          </a:p>
        </p:txBody>
      </p:sp>
      <p:sp>
        <p:nvSpPr>
          <p:cNvPr id="19" name="section-ref"/>
          <p:cNvSpPr txBox="1"/>
          <p:nvPr/>
        </p:nvSpPr>
        <p:spPr>
          <a:xfrm>
            <a:off x="457200" y="47548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Разделы 2.7–2.8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2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114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Телефон снимает, сервер собирает, браузер проверяет</a:t>
            </a:r>
            <a:endParaRPr lang="en-US" sz="2600" dirty="0"/>
          </a:p>
        </p:txBody>
      </p:sp>
      <p:sp>
        <p:nvSpPr>
          <p:cNvPr id="3" name="node-0"/>
          <p:cNvSpPr/>
          <p:nvPr/>
        </p:nvSpPr>
        <p:spPr>
          <a:xfrm>
            <a:off x="457200" y="1691640"/>
            <a:ext cx="146304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9050">
            <a:solidFill>
              <a:srgbClr val="E5E7E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691640"/>
            <a:ext cx="1463040" cy="1325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Оператор</a:t>
            </a:r>
            <a:endParaRPr lang="en-US" sz="14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Телефон</a:t>
            </a:r>
            <a:endParaRPr lang="en-US" sz="14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съёмка с датчиком глубины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1920240" y="1691640"/>
            <a:ext cx="5029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съёмка →</a:t>
            </a:r>
            <a:endParaRPr lang="en-US" sz="1000" dirty="0"/>
          </a:p>
        </p:txBody>
      </p:sp>
      <p:sp>
        <p:nvSpPr>
          <p:cNvPr id="6" name="node-1"/>
          <p:cNvSpPr/>
          <p:nvPr/>
        </p:nvSpPr>
        <p:spPr>
          <a:xfrm>
            <a:off x="2423160" y="1691640"/>
            <a:ext cx="1463040" cy="1325880"/>
          </a:xfrm>
          <a:prstGeom prst="roundRect">
            <a:avLst>
              <a:gd name="adj" fmla="val 5517"/>
            </a:avLst>
          </a:prstGeom>
          <a:solidFill>
            <a:srgbClr val="ECFDF5"/>
          </a:solidFill>
          <a:ln w="19050">
            <a:solidFill>
              <a:srgbClr val="0F766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423160" y="1691640"/>
            <a:ext cx="1463040" cy="1325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</a:t>
            </a:r>
            <a:endParaRPr lang="en-US" sz="14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Сервер</a:t>
            </a:r>
            <a:endParaRPr lang="en-US" sz="14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приём, очередь, сборка карты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3886200" y="1691640"/>
            <a:ext cx="5029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карта и отчёт</a:t>
            </a:r>
            <a:endParaRPr lang="en-US" sz="1000" dirty="0"/>
          </a:p>
        </p:txBody>
      </p:sp>
      <p:sp>
        <p:nvSpPr>
          <p:cNvPr id="9" name="node-2"/>
          <p:cNvSpPr/>
          <p:nvPr/>
        </p:nvSpPr>
        <p:spPr>
          <a:xfrm>
            <a:off x="4389120" y="1691640"/>
            <a:ext cx="146304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9050">
            <a:solidFill>
              <a:srgbClr val="E5E7E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389120" y="1691640"/>
            <a:ext cx="1463040" cy="1325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Сборщик</a:t>
            </a:r>
            <a:endParaRPr lang="en-US" sz="14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Браузер</a:t>
            </a:r>
            <a:endParaRPr lang="en-US" sz="14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отчёт, ходьба, скачать</a:t>
            </a:r>
            <a:endParaRPr lang="en-US" sz="1400" dirty="0"/>
          </a:p>
        </p:txBody>
      </p:sp>
      <p:sp>
        <p:nvSpPr>
          <p:cNvPr id="11" name="external-0"/>
          <p:cNvSpPr/>
          <p:nvPr/>
        </p:nvSpPr>
        <p:spPr>
          <a:xfrm>
            <a:off x="457200" y="3200400"/>
            <a:ext cx="2606040" cy="457200"/>
          </a:xfrm>
          <a:prstGeom prst="roundRect">
            <a:avLst>
              <a:gd name="adj" fmla="val 16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57200" y="3200400"/>
            <a:ext cx="260604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Хостинг: база и файлы</a:t>
            </a:r>
            <a:endParaRPr lang="en-US" sz="1300" dirty="0"/>
          </a:p>
        </p:txBody>
      </p:sp>
      <p:sp>
        <p:nvSpPr>
          <p:cNvPr id="13" name="external-1"/>
          <p:cNvSpPr/>
          <p:nvPr/>
        </p:nvSpPr>
        <p:spPr>
          <a:xfrm>
            <a:off x="3246120" y="3200400"/>
            <a:ext cx="2606040" cy="457200"/>
          </a:xfrm>
          <a:prstGeom prst="roundRect">
            <a:avLst>
              <a:gd name="adj" fmla="val 16000"/>
            </a:avLst>
          </a:prstGeom>
          <a:solidFill>
            <a:srgbClr val="F3F4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246120" y="3200400"/>
            <a:ext cx="260604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Игровые движки: Godot, Unity, Unreal</a:t>
            </a:r>
            <a:endParaRPr lang="en-US" sz="1300" dirty="0"/>
          </a:p>
        </p:txBody>
      </p:sp>
      <p:sp>
        <p:nvSpPr>
          <p:cNvPr id="15" name="risk-0"/>
          <p:cNvSpPr/>
          <p:nvPr/>
        </p:nvSpPr>
        <p:spPr>
          <a:xfrm>
            <a:off x="6126480" y="1600200"/>
            <a:ext cx="2560320" cy="868680"/>
          </a:xfrm>
          <a:prstGeom prst="roundRect">
            <a:avLst>
              <a:gd name="adj" fmla="val 8421"/>
            </a:avLst>
          </a:prstGeom>
          <a:solidFill>
            <a:srgbClr val="FDE8E7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172200" y="1636776"/>
            <a:ext cx="2468880" cy="7955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42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Карта неузнаваема</a:t>
            </a:r>
            <a:endParaRPr lang="en-US" sz="14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Маленькая зона, обязательные позы камеры, отказ вместо случайной геометрии</a:t>
            </a:r>
            <a:endParaRPr lang="en-US" sz="1400" dirty="0"/>
          </a:p>
        </p:txBody>
      </p:sp>
      <p:sp>
        <p:nvSpPr>
          <p:cNvPr id="17" name="risk-1"/>
          <p:cNvSpPr/>
          <p:nvPr/>
        </p:nvSpPr>
        <p:spPr>
          <a:xfrm>
            <a:off x="6126480" y="2578608"/>
            <a:ext cx="2560320" cy="868680"/>
          </a:xfrm>
          <a:prstGeom prst="roundRect">
            <a:avLst>
              <a:gd name="adj" fmla="val 8421"/>
            </a:avLst>
          </a:prstGeom>
          <a:solidFill>
            <a:srgbClr val="FDE8E7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172200" y="2615184"/>
            <a:ext cx="2468880" cy="7955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42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Опора не держит персонажа</a:t>
            </a:r>
            <a:endParaRPr lang="en-US" sz="14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Проверка ходьбой до выдачи файлов</a:t>
            </a:r>
            <a:endParaRPr lang="en-US" sz="1400" dirty="0"/>
          </a:p>
        </p:txBody>
      </p:sp>
      <p:sp>
        <p:nvSpPr>
          <p:cNvPr id="19" name="risk-2"/>
          <p:cNvSpPr/>
          <p:nvPr/>
        </p:nvSpPr>
        <p:spPr>
          <a:xfrm>
            <a:off x="6126480" y="3557016"/>
            <a:ext cx="2560320" cy="868680"/>
          </a:xfrm>
          <a:prstGeom prst="roundRect">
            <a:avLst>
              <a:gd name="adj" fmla="val 8421"/>
            </a:avLst>
          </a:prstGeom>
          <a:solidFill>
            <a:srgbClr val="FDE8E7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172200" y="3593592"/>
            <a:ext cx="2468880" cy="7955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423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Портрет пользователя не подтверждён</a:t>
            </a:r>
            <a:endParaRPr lang="en-US" sz="1400" dirty="0"/>
          </a:p>
          <a:p>
            <a:pPr algn="l" indent="0" marL="0">
              <a:buNone/>
            </a:pPr>
            <a:r>
              <a:rPr lang="en-US" sz="12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Пять интервью до следующего релиза</a:t>
            </a:r>
            <a:endParaRPr lang="en-US" sz="1400" dirty="0"/>
          </a:p>
        </p:txBody>
      </p:sp>
      <p:sp>
        <p:nvSpPr>
          <p:cNvPr id="21" name="section-ref"/>
          <p:cNvSpPr txBox="1"/>
          <p:nvPr/>
        </p:nvSpPr>
        <p:spPr>
          <a:xfrm>
            <a:off x="457200" y="47548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Разделы 2.4 и 2.9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6B728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Система создания игровых 3D-карт по видеозаписи</dc:title>
  <dc:subject>PptxGenJS Presentation</dc:subject>
  <dc:creator>Кирилл Калашников</dc:creator>
  <cp:lastModifiedBy>Кирилл Калашников</cp:lastModifiedBy>
  <cp:revision>1</cp:revision>
  <dcterms:created xsi:type="dcterms:W3CDTF">2026-10-22T11:56:22Z</dcterms:created>
  <dcterms:modified xsi:type="dcterms:W3CDTF">2026-10-22T11:56:22Z</dcterms:modified>
</cp:coreProperties>
</file>